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 id="264" r:id="rId7"/>
    <p:sldId id="261" r:id="rId8"/>
    <p:sldId id="262" r:id="rId9"/>
    <p:sldId id="273" r:id="rId10"/>
    <p:sldId id="263" r:id="rId11"/>
    <p:sldId id="265" r:id="rId12"/>
    <p:sldId id="266" r:id="rId13"/>
    <p:sldId id="267" r:id="rId14"/>
    <p:sldId id="268" r:id="rId15"/>
    <p:sldId id="269" r:id="rId16"/>
    <p:sldId id="274" r:id="rId17"/>
    <p:sldId id="275" r:id="rId18"/>
    <p:sldId id="276" r:id="rId19"/>
    <p:sldId id="277" r:id="rId20"/>
    <p:sldId id="278" r:id="rId21"/>
    <p:sldId id="279" r:id="rId22"/>
    <p:sldId id="280" r:id="rId23"/>
    <p:sldId id="281" r:id="rId24"/>
    <p:sldId id="282" r:id="rId25"/>
    <p:sldId id="283" r:id="rId26"/>
    <p:sldId id="284" r:id="rId27"/>
    <p:sldId id="271" r:id="rId28"/>
    <p:sldId id="272" r:id="rId29"/>
    <p:sldId id="270"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09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D9480D-74E0-4259-B590-57D1ADEED798}" type="datetimeFigureOut">
              <a:rPr lang="en-US" smtClean="0"/>
              <a:pPr/>
              <a:t>10/4/2011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3A3279-F737-4DC4-B2FE-52FA043669C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D9480D-74E0-4259-B590-57D1ADEED798}" type="datetimeFigureOut">
              <a:rPr lang="en-US" smtClean="0"/>
              <a:pPr/>
              <a:t>10/4/2011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3A3279-F737-4DC4-B2FE-52FA043669C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D9480D-74E0-4259-B590-57D1ADEED798}" type="datetimeFigureOut">
              <a:rPr lang="en-US" smtClean="0"/>
              <a:pPr/>
              <a:t>10/4/2011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3A3279-F737-4DC4-B2FE-52FA043669C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D9480D-74E0-4259-B590-57D1ADEED798}" type="datetimeFigureOut">
              <a:rPr lang="en-US" smtClean="0"/>
              <a:pPr/>
              <a:t>10/4/2011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3A3279-F737-4DC4-B2FE-52FA043669C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D9480D-74E0-4259-B590-57D1ADEED798}" type="datetimeFigureOut">
              <a:rPr lang="en-US" smtClean="0"/>
              <a:pPr/>
              <a:t>10/4/2011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3A3279-F737-4DC4-B2FE-52FA043669C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D9480D-74E0-4259-B590-57D1ADEED798}" type="datetimeFigureOut">
              <a:rPr lang="en-US" smtClean="0"/>
              <a:pPr/>
              <a:t>10/4/2011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3A3279-F737-4DC4-B2FE-52FA043669C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D9480D-74E0-4259-B590-57D1ADEED798}" type="datetimeFigureOut">
              <a:rPr lang="en-US" smtClean="0"/>
              <a:pPr/>
              <a:t>10/4/2011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3A3279-F737-4DC4-B2FE-52FA043669C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D9480D-74E0-4259-B590-57D1ADEED798}" type="datetimeFigureOut">
              <a:rPr lang="en-US" smtClean="0"/>
              <a:pPr/>
              <a:t>10/4/2011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3A3279-F737-4DC4-B2FE-52FA043669C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D9480D-74E0-4259-B590-57D1ADEED798}" type="datetimeFigureOut">
              <a:rPr lang="en-US" smtClean="0"/>
              <a:pPr/>
              <a:t>10/4/2011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3A3279-F737-4DC4-B2FE-52FA043669C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D9480D-74E0-4259-B590-57D1ADEED798}" type="datetimeFigureOut">
              <a:rPr lang="en-US" smtClean="0"/>
              <a:pPr/>
              <a:t>10/4/2011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3A3279-F737-4DC4-B2FE-52FA043669C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D9480D-74E0-4259-B590-57D1ADEED798}" type="datetimeFigureOut">
              <a:rPr lang="en-US" smtClean="0"/>
              <a:pPr/>
              <a:t>10/4/2011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3A3279-F737-4DC4-B2FE-52FA043669C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D9480D-74E0-4259-B590-57D1ADEED798}" type="datetimeFigureOut">
              <a:rPr lang="en-US" smtClean="0"/>
              <a:pPr/>
              <a:t>10/4/2011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3A3279-F737-4DC4-B2FE-52FA043669C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hhs.gov/ocr/hipa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Pasadena Villa Network of Services</a:t>
            </a:r>
            <a:endParaRPr lang="en-US" dirty="0"/>
          </a:p>
        </p:txBody>
      </p:sp>
      <p:sp>
        <p:nvSpPr>
          <p:cNvPr id="3" name="Subtitle 2"/>
          <p:cNvSpPr>
            <a:spLocks noGrp="1"/>
          </p:cNvSpPr>
          <p:nvPr>
            <p:ph type="subTitle" idx="1"/>
          </p:nvPr>
        </p:nvSpPr>
        <p:spPr/>
        <p:txBody>
          <a:bodyPr/>
          <a:lstStyle/>
          <a:p>
            <a:r>
              <a:rPr lang="en-US" dirty="0" smtClean="0"/>
              <a:t>Employee HIPAA Training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HIPAA—What?</a:t>
            </a:r>
            <a:endParaRPr lang="en-US" dirty="0"/>
          </a:p>
        </p:txBody>
      </p:sp>
      <p:sp>
        <p:nvSpPr>
          <p:cNvPr id="3" name="Content Placeholder 2"/>
          <p:cNvSpPr>
            <a:spLocks noGrp="1"/>
          </p:cNvSpPr>
          <p:nvPr>
            <p:ph idx="1"/>
          </p:nvPr>
        </p:nvSpPr>
        <p:spPr/>
        <p:txBody>
          <a:bodyPr/>
          <a:lstStyle/>
          <a:p>
            <a:pPr algn="ctr">
              <a:buNone/>
            </a:pPr>
            <a:r>
              <a:rPr lang="en-US" b="1" dirty="0" smtClean="0"/>
              <a:t>Electronic Health Records</a:t>
            </a:r>
          </a:p>
          <a:p>
            <a:pPr>
              <a:buNone/>
            </a:pPr>
            <a:r>
              <a:rPr lang="en-US" dirty="0" smtClean="0"/>
              <a:t>The Obama Administration wants everyone to have an EHR by 2015.  </a:t>
            </a:r>
          </a:p>
          <a:p>
            <a:pPr>
              <a:buNone/>
            </a:pPr>
            <a:r>
              <a:rPr lang="en-US" dirty="0" smtClean="0"/>
              <a:t>Defined as</a:t>
            </a:r>
            <a:r>
              <a:rPr lang="en-US" i="1" dirty="0" smtClean="0"/>
              <a:t>: An electronic record of health-related information on an individual that is created, gathered, managed and consulted by authorized health care clinicians and staff.</a:t>
            </a:r>
            <a:endParaRPr lang="en-US"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Electronic Records</a:t>
            </a:r>
            <a:endParaRPr lang="en-US" dirty="0"/>
          </a:p>
        </p:txBody>
      </p:sp>
      <p:sp>
        <p:nvSpPr>
          <p:cNvPr id="3" name="Content Placeholder 2"/>
          <p:cNvSpPr>
            <a:spLocks noGrp="1"/>
          </p:cNvSpPr>
          <p:nvPr>
            <p:ph idx="1"/>
          </p:nvPr>
        </p:nvSpPr>
        <p:spPr/>
        <p:txBody>
          <a:bodyPr/>
          <a:lstStyle/>
          <a:p>
            <a:pPr>
              <a:buFont typeface="Wingdings" pitchFamily="2" charset="2"/>
              <a:buChar char="v"/>
            </a:pPr>
            <a:r>
              <a:rPr lang="en-US" dirty="0" smtClean="0"/>
              <a:t>Electronic records are more convenient, more efficient and allow us to do more with the data.  </a:t>
            </a:r>
          </a:p>
          <a:p>
            <a:pPr>
              <a:buFont typeface="Wingdings" pitchFamily="2" charset="2"/>
              <a:buChar char="v"/>
            </a:pPr>
            <a:r>
              <a:rPr lang="en-US" dirty="0" smtClean="0"/>
              <a:t>EHRs increase the ability to access, transmit and copy large volumes of data quickly.</a:t>
            </a:r>
          </a:p>
          <a:p>
            <a:pPr>
              <a:buFont typeface="Wingdings" pitchFamily="2" charset="2"/>
              <a:buChar char="v"/>
            </a:pPr>
            <a:r>
              <a:rPr lang="en-US" dirty="0" smtClean="0"/>
              <a:t>EHRs increase the ability to combine data from different sources quickly.</a:t>
            </a:r>
            <a:endParaRPr lang="en-US" dirty="0"/>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Electronic Records</a:t>
            </a:r>
            <a:endParaRPr lang="en-US" dirty="0"/>
          </a:p>
        </p:txBody>
      </p:sp>
      <p:sp>
        <p:nvSpPr>
          <p:cNvPr id="3" name="Content Placeholder 2"/>
          <p:cNvSpPr>
            <a:spLocks noGrp="1"/>
          </p:cNvSpPr>
          <p:nvPr>
            <p:ph idx="1"/>
          </p:nvPr>
        </p:nvSpPr>
        <p:spPr/>
        <p:txBody>
          <a:bodyPr/>
          <a:lstStyle/>
          <a:p>
            <a:r>
              <a:rPr lang="en-US" dirty="0" smtClean="0"/>
              <a:t>The risk of harmful transmission of information rises exponentially as the number of people who have access to that information rises.</a:t>
            </a:r>
          </a:p>
          <a:p>
            <a:r>
              <a:rPr lang="en-US" dirty="0" smtClean="0"/>
              <a:t>HIPPA criminal convictions to date did not involve the clinical data, but rather the financial and demographic data, used primarily for identity theft.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HIPAA &amp; YOU</a:t>
            </a:r>
            <a:endParaRPr lang="en-US" dirty="0"/>
          </a:p>
        </p:txBody>
      </p:sp>
      <p:sp>
        <p:nvSpPr>
          <p:cNvPr id="3" name="Content Placeholder 2"/>
          <p:cNvSpPr>
            <a:spLocks noGrp="1"/>
          </p:cNvSpPr>
          <p:nvPr>
            <p:ph idx="1"/>
          </p:nvPr>
        </p:nvSpPr>
        <p:spPr/>
        <p:txBody>
          <a:bodyPr/>
          <a:lstStyle/>
          <a:p>
            <a:pPr>
              <a:buNone/>
            </a:pPr>
            <a:r>
              <a:rPr lang="en-US" dirty="0" smtClean="0"/>
              <a:t>	It is </a:t>
            </a:r>
            <a:r>
              <a:rPr lang="en-US" b="1" dirty="0" smtClean="0"/>
              <a:t>your responsibility</a:t>
            </a:r>
            <a:r>
              <a:rPr lang="en-US" dirty="0" smtClean="0"/>
              <a:t> to curb human nature (curiosity, sharing of information), to be sensitive to the residents information, to respect the resident’s right to privacy and to know our policies and procedures.  When we  provide our residents with quality services, it includes </a:t>
            </a:r>
            <a:r>
              <a:rPr lang="en-US" b="1" dirty="0" smtClean="0"/>
              <a:t>protecting</a:t>
            </a:r>
            <a:r>
              <a:rPr lang="en-US" dirty="0" smtClean="0"/>
              <a:t> their confidential information.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HIPAA &amp; the Resident</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HIPAA </a:t>
            </a:r>
            <a:r>
              <a:rPr lang="en-US" dirty="0" smtClean="0"/>
              <a:t>stipulates the following patient’s right under its privacy rule:</a:t>
            </a:r>
          </a:p>
          <a:p>
            <a:r>
              <a:rPr lang="en-US" dirty="0" smtClean="0"/>
              <a:t>Patients have a right to receive a notice of the privacy practices of any health care provider health clearing house, or health plan.</a:t>
            </a:r>
          </a:p>
          <a:p>
            <a:r>
              <a:rPr lang="en-US" dirty="0" smtClean="0"/>
              <a:t>Patients have a right to see their PHI and get a copy.</a:t>
            </a:r>
          </a:p>
          <a:p>
            <a:r>
              <a:rPr lang="en-US" dirty="0" smtClean="0"/>
              <a:t>Patients have a right to request that changes be made to correct errors in their records or to add information that ha been omitted.</a:t>
            </a:r>
          </a:p>
          <a:p>
            <a:r>
              <a:rPr lang="en-US" dirty="0" smtClean="0"/>
              <a:t>Patients have a right to see a list of some of the disclosures that have been made of their PHI.</a:t>
            </a:r>
          </a:p>
          <a:p>
            <a:r>
              <a:rPr lang="en-US" dirty="0" smtClean="0"/>
              <a:t>Patients have a right to request that you give special treatment to their PHI.</a:t>
            </a:r>
          </a:p>
          <a:p>
            <a:r>
              <a:rPr lang="en-US" dirty="0" smtClean="0"/>
              <a:t>Patients have a right to request confidential communications.</a:t>
            </a:r>
          </a:p>
          <a:p>
            <a:r>
              <a:rPr lang="en-US" dirty="0" smtClean="0"/>
              <a:t>Patients have a right to complain.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HIPAA &amp; the Resident</a:t>
            </a:r>
            <a:endParaRPr lang="en-US" dirty="0"/>
          </a:p>
        </p:txBody>
      </p:sp>
      <p:sp>
        <p:nvSpPr>
          <p:cNvPr id="3" name="Content Placeholder 2"/>
          <p:cNvSpPr>
            <a:spLocks noGrp="1"/>
          </p:cNvSpPr>
          <p:nvPr>
            <p:ph idx="1"/>
          </p:nvPr>
        </p:nvSpPr>
        <p:spPr/>
        <p:txBody>
          <a:bodyPr/>
          <a:lstStyle/>
          <a:p>
            <a:r>
              <a:rPr lang="en-US" dirty="0" smtClean="0"/>
              <a:t>A health provider can disclose an individual’s PHI </a:t>
            </a:r>
            <a:r>
              <a:rPr lang="en-US" b="1" dirty="0" smtClean="0"/>
              <a:t>without</a:t>
            </a:r>
            <a:r>
              <a:rPr lang="en-US" dirty="0" smtClean="0"/>
              <a:t> the patient’s authorization if the disclosure deals with treatment, payment, operations, or if the information is mandated by law. Otherwise, for most other uses, the patient will need to authorize the provider to make the disclosure.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to Inspect</a:t>
            </a:r>
            <a:endParaRPr lang="en-US" dirty="0"/>
          </a:p>
        </p:txBody>
      </p:sp>
      <p:sp>
        <p:nvSpPr>
          <p:cNvPr id="3" name="Content Placeholder 2"/>
          <p:cNvSpPr>
            <a:spLocks noGrp="1"/>
          </p:cNvSpPr>
          <p:nvPr>
            <p:ph idx="1"/>
          </p:nvPr>
        </p:nvSpPr>
        <p:spPr/>
        <p:txBody>
          <a:bodyPr>
            <a:normAutofit lnSpcReduction="10000"/>
          </a:bodyPr>
          <a:lstStyle/>
          <a:p>
            <a:r>
              <a:rPr lang="en-US" b="1" dirty="0" smtClean="0"/>
              <a:t>The Individual Right to Inspect: </a:t>
            </a:r>
            <a:r>
              <a:rPr lang="en-US" dirty="0" smtClean="0"/>
              <a:t>Residents may request to see or copy their chart and must fill out the appropriate form to do so.</a:t>
            </a:r>
          </a:p>
          <a:p>
            <a:r>
              <a:rPr lang="en-US" dirty="0" smtClean="0"/>
              <a:t>In limited cases, we may deny this request in writing (such as legal action being brought on my an individual, psychotherapy notes).</a:t>
            </a:r>
          </a:p>
          <a:p>
            <a:r>
              <a:rPr lang="en-US" dirty="0" smtClean="0"/>
              <a:t>Requests and Denials will be handled by the Compliance Manager (so please forward them directly).</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Authorization to Release Information</a:t>
            </a:r>
            <a:endParaRPr lang="en-US" dirty="0"/>
          </a:p>
        </p:txBody>
      </p:sp>
      <p:sp>
        <p:nvSpPr>
          <p:cNvPr id="3" name="Content Placeholder 2"/>
          <p:cNvSpPr>
            <a:spLocks noGrp="1"/>
          </p:cNvSpPr>
          <p:nvPr>
            <p:ph idx="1"/>
          </p:nvPr>
        </p:nvSpPr>
        <p:spPr/>
        <p:txBody>
          <a:bodyPr/>
          <a:lstStyle/>
          <a:p>
            <a:r>
              <a:rPr lang="en-US" dirty="0" smtClean="0"/>
              <a:t>This form will be signed at admission and anytime records are requested.</a:t>
            </a:r>
          </a:p>
          <a:p>
            <a:r>
              <a:rPr lang="en-US" dirty="0" smtClean="0"/>
              <a:t>A copy of the request and/or ROI will be loaded into Best Notes</a:t>
            </a:r>
          </a:p>
          <a:p>
            <a:r>
              <a:rPr lang="en-US" dirty="0" smtClean="0"/>
              <a:t>Any records sent out will also be documented into Best Notes when release.</a:t>
            </a:r>
          </a:p>
          <a:p>
            <a:r>
              <a:rPr lang="en-US" dirty="0" smtClean="0"/>
              <a:t>Documentation creates a Log of PHI</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ROI Requirements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Specific information to be released</a:t>
            </a:r>
          </a:p>
          <a:p>
            <a:r>
              <a:rPr lang="en-US" dirty="0" smtClean="0"/>
              <a:t>The name and/or other information to identify who information will be sent or received</a:t>
            </a:r>
          </a:p>
          <a:p>
            <a:r>
              <a:rPr lang="en-US" dirty="0" smtClean="0"/>
              <a:t>An expiration date (1 year from signature if not specified)</a:t>
            </a:r>
          </a:p>
          <a:p>
            <a:r>
              <a:rPr lang="en-US" dirty="0" smtClean="0"/>
              <a:t>A statement about the individual’s right to revoke the authorization</a:t>
            </a:r>
          </a:p>
          <a:p>
            <a:r>
              <a:rPr lang="en-US" dirty="0" smtClean="0"/>
              <a:t>Signature, Witness, &amp; Date</a:t>
            </a:r>
          </a:p>
          <a:p>
            <a:r>
              <a:rPr lang="en-US" dirty="0" smtClean="0"/>
              <a:t>Statement about potential for re-disclosure</a:t>
            </a:r>
          </a:p>
          <a:p>
            <a:r>
              <a:rPr lang="en-US" dirty="0" smtClean="0">
                <a:solidFill>
                  <a:srgbClr val="FF0000"/>
                </a:solidFill>
              </a:rPr>
              <a:t>This form should be completed entirely to be valid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Request to Amend</a:t>
            </a:r>
            <a:endParaRPr lang="en-US" dirty="0"/>
          </a:p>
        </p:txBody>
      </p:sp>
      <p:sp>
        <p:nvSpPr>
          <p:cNvPr id="3" name="Content Placeholder 2"/>
          <p:cNvSpPr>
            <a:spLocks noGrp="1"/>
          </p:cNvSpPr>
          <p:nvPr>
            <p:ph idx="1"/>
          </p:nvPr>
        </p:nvSpPr>
        <p:spPr/>
        <p:txBody>
          <a:bodyPr/>
          <a:lstStyle/>
          <a:p>
            <a:r>
              <a:rPr lang="en-US" dirty="0" smtClean="0"/>
              <a:t>Clients have the right to request an amendment (clarification or challenge) to their medical/clinical file.  *Remember psychotherapy notes are not disclosed</a:t>
            </a:r>
            <a:r>
              <a:rPr lang="en-US" dirty="0" smtClean="0"/>
              <a:t>.</a:t>
            </a:r>
          </a:p>
          <a:p>
            <a:r>
              <a:rPr lang="en-US" dirty="0" smtClean="0"/>
              <a:t>However, the remaining parts of their file, group notes, daily progress notes, medication records, demographic information are subject to their review.</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HIPAA –Who?</a:t>
            </a:r>
            <a:endParaRPr lang="en-US" dirty="0"/>
          </a:p>
        </p:txBody>
      </p:sp>
      <p:sp>
        <p:nvSpPr>
          <p:cNvPr id="3" name="Content Placeholder 2"/>
          <p:cNvSpPr>
            <a:spLocks noGrp="1"/>
          </p:cNvSpPr>
          <p:nvPr>
            <p:ph idx="1"/>
          </p:nvPr>
        </p:nvSpPr>
        <p:spPr/>
        <p:txBody>
          <a:bodyPr/>
          <a:lstStyle/>
          <a:p>
            <a:r>
              <a:rPr lang="en-US" dirty="0" smtClean="0"/>
              <a:t>We are bound by Federal and State laws that govern the privacy and confidentiality of our residents.</a:t>
            </a:r>
          </a:p>
          <a:p>
            <a:r>
              <a:rPr lang="en-US" dirty="0" smtClean="0"/>
              <a:t>They govern how we access, use and disclose Protected Health Information (PHI).</a:t>
            </a:r>
          </a:p>
          <a:p>
            <a:r>
              <a:rPr lang="en-US" dirty="0" smtClean="0"/>
              <a:t>Included in this rule are employees, interns, volunteers and any business associates of Pasadena Villa Network of Services.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Request to Amend</a:t>
            </a:r>
            <a:endParaRPr lang="en-US" dirty="0"/>
          </a:p>
        </p:txBody>
      </p:sp>
      <p:sp>
        <p:nvSpPr>
          <p:cNvPr id="3" name="Content Placeholder 2"/>
          <p:cNvSpPr>
            <a:spLocks noGrp="1"/>
          </p:cNvSpPr>
          <p:nvPr>
            <p:ph idx="1"/>
          </p:nvPr>
        </p:nvSpPr>
        <p:spPr/>
        <p:txBody>
          <a:bodyPr>
            <a:normAutofit/>
          </a:bodyPr>
          <a:lstStyle/>
          <a:p>
            <a:r>
              <a:rPr lang="en-US" dirty="0" smtClean="0"/>
              <a:t>If the client does not agree with certain documentation in their records, they may request for the entry to amended.  The client </a:t>
            </a:r>
            <a:r>
              <a:rPr lang="en-US" dirty="0" smtClean="0"/>
              <a:t>must </a:t>
            </a:r>
            <a:r>
              <a:rPr lang="en-US" dirty="0" smtClean="0"/>
              <a:t>put the request in </a:t>
            </a:r>
            <a:r>
              <a:rPr lang="en-US" dirty="0" smtClean="0"/>
              <a:t>writing (there is a form).</a:t>
            </a:r>
          </a:p>
          <a:p>
            <a:r>
              <a:rPr lang="en-US" dirty="0" smtClean="0"/>
              <a:t>Requests and Denials will be handled by the Compliance Manager.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 of Disclosure</a:t>
            </a:r>
            <a:endParaRPr lang="en-US" dirty="0"/>
          </a:p>
        </p:txBody>
      </p:sp>
      <p:sp>
        <p:nvSpPr>
          <p:cNvPr id="3" name="Content Placeholder 2"/>
          <p:cNvSpPr>
            <a:spLocks noGrp="1"/>
          </p:cNvSpPr>
          <p:nvPr>
            <p:ph idx="1"/>
          </p:nvPr>
        </p:nvSpPr>
        <p:spPr/>
        <p:txBody>
          <a:bodyPr>
            <a:normAutofit/>
          </a:bodyPr>
          <a:lstStyle/>
          <a:p>
            <a:r>
              <a:rPr lang="en-US" dirty="0" smtClean="0"/>
              <a:t>HIPAA </a:t>
            </a:r>
            <a:r>
              <a:rPr lang="en-US" dirty="0" smtClean="0"/>
              <a:t>states that residents </a:t>
            </a:r>
            <a:r>
              <a:rPr lang="en-US" dirty="0" smtClean="0"/>
              <a:t>have a right to receive an accounting of certain instances when protected health information about them is disclosed by </a:t>
            </a:r>
            <a:r>
              <a:rPr lang="en-US" dirty="0" smtClean="0"/>
              <a:t>us.</a:t>
            </a:r>
          </a:p>
          <a:p>
            <a:r>
              <a:rPr lang="en-US" dirty="0" smtClean="0"/>
              <a:t>Disclosures are logged into Best Notes by adding the LOG of PHI form to the record.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 of Disclosure</a:t>
            </a:r>
            <a:endParaRPr lang="en-US" dirty="0"/>
          </a:p>
        </p:txBody>
      </p:sp>
      <p:sp>
        <p:nvSpPr>
          <p:cNvPr id="3" name="Content Placeholder 2"/>
          <p:cNvSpPr>
            <a:spLocks noGrp="1"/>
          </p:cNvSpPr>
          <p:nvPr>
            <p:ph idx="1"/>
          </p:nvPr>
        </p:nvSpPr>
        <p:spPr/>
        <p:txBody>
          <a:bodyPr>
            <a:normAutofit lnSpcReduction="10000"/>
          </a:bodyPr>
          <a:lstStyle/>
          <a:p>
            <a:r>
              <a:rPr lang="en-US" dirty="0" smtClean="0"/>
              <a:t>Disclosures will include the Date, Name of the individual to whom information was sent, a brief description of information sent and reason (Disability Determination, Continuity of Care, etc)</a:t>
            </a:r>
          </a:p>
          <a:p>
            <a:r>
              <a:rPr lang="en-US" dirty="0" smtClean="0"/>
              <a:t>Each Disclosure should have an accompanying Release of Information loaded into the chart.</a:t>
            </a:r>
          </a:p>
          <a:p>
            <a:r>
              <a:rPr lang="en-US" dirty="0" smtClean="0"/>
              <a:t>Accounting will be sent no later than 60 days from requests.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Minimum Necessary </a:t>
            </a:r>
            <a:endParaRPr lang="en-US" dirty="0"/>
          </a:p>
        </p:txBody>
      </p:sp>
      <p:sp>
        <p:nvSpPr>
          <p:cNvPr id="3" name="Content Placeholder 2"/>
          <p:cNvSpPr>
            <a:spLocks noGrp="1"/>
          </p:cNvSpPr>
          <p:nvPr>
            <p:ph idx="1"/>
          </p:nvPr>
        </p:nvSpPr>
        <p:spPr/>
        <p:txBody>
          <a:bodyPr>
            <a:normAutofit lnSpcReduction="10000"/>
          </a:bodyPr>
          <a:lstStyle/>
          <a:p>
            <a:r>
              <a:rPr lang="en-US" dirty="0" smtClean="0"/>
              <a:t>HIPAA requires </a:t>
            </a:r>
            <a:r>
              <a:rPr lang="en-US" dirty="0" smtClean="0"/>
              <a:t>us to make “reasonable efforts” to limit PHI to the minimum necessary to accomplish the intended purpose of the use, disclosure, or request</a:t>
            </a:r>
            <a:r>
              <a:rPr lang="en-US" dirty="0" smtClean="0"/>
              <a:t>.</a:t>
            </a:r>
          </a:p>
          <a:p>
            <a:r>
              <a:rPr lang="en-US" dirty="0" smtClean="0"/>
              <a:t>Our employees must reasonably safeguard protected health information from any intentional or unintentional use or disclosure that is in violation of the Privacy Rule (HIPAA / 42 CFR).</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HIPAA &amp; Security</a:t>
            </a:r>
            <a:endParaRPr lang="en-US" dirty="0"/>
          </a:p>
        </p:txBody>
      </p:sp>
      <p:sp>
        <p:nvSpPr>
          <p:cNvPr id="3" name="Content Placeholder 2"/>
          <p:cNvSpPr>
            <a:spLocks noGrp="1"/>
          </p:cNvSpPr>
          <p:nvPr>
            <p:ph idx="1"/>
          </p:nvPr>
        </p:nvSpPr>
        <p:spPr/>
        <p:txBody>
          <a:bodyPr/>
          <a:lstStyle/>
          <a:p>
            <a:r>
              <a:rPr lang="en-US" dirty="0" smtClean="0"/>
              <a:t>We must have in place appropriate administrative, technical and physical safeguards to protect the privacy of PHI</a:t>
            </a:r>
            <a:r>
              <a:rPr lang="en-US" dirty="0" smtClean="0"/>
              <a:t>.</a:t>
            </a:r>
          </a:p>
          <a:p>
            <a:pPr lvl="1"/>
            <a:r>
              <a:rPr lang="en-US" dirty="0" smtClean="0"/>
              <a:t>Visitor Sign-In sheets</a:t>
            </a:r>
          </a:p>
          <a:p>
            <a:pPr lvl="1"/>
            <a:r>
              <a:rPr lang="en-US" dirty="0" smtClean="0"/>
              <a:t>Electronic, password protected client records</a:t>
            </a:r>
          </a:p>
          <a:p>
            <a:pPr lvl="1"/>
            <a:r>
              <a:rPr lang="en-US" dirty="0" smtClean="0"/>
              <a:t>Clean Desk protocol: limit paper laying around</a:t>
            </a:r>
          </a:p>
          <a:p>
            <a:pPr lvl="1"/>
            <a:r>
              <a:rPr lang="en-US" dirty="0" smtClean="0"/>
              <a:t>Limited fax use: mailing information is preferred</a:t>
            </a:r>
          </a:p>
          <a:p>
            <a:pPr lvl="1"/>
            <a:r>
              <a:rPr lang="en-US" dirty="0" smtClean="0"/>
              <a:t>Low tone of voice</a:t>
            </a:r>
          </a:p>
          <a:p>
            <a:pPr lvl="1">
              <a:buNone/>
            </a:pPr>
            <a:endParaRPr lang="en-US" dirty="0" smtClean="0"/>
          </a:p>
          <a:p>
            <a:pPr lvl="1"/>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HIPAA &amp; Security</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Our company utilizes an e-mail system to assist in the communication of daily operations.  This tool has it’s positives and negatives.  E-mail permits us to communicate effortlessly and at great speed, and to copy and distribute documents as never before.  The flip side of these enormous opportunities for more effective communications are equally enormous risks that PHI will be distributed improperly.</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HIPAA &amp; Security</a:t>
            </a:r>
            <a:endParaRPr lang="en-US" dirty="0"/>
          </a:p>
        </p:txBody>
      </p:sp>
      <p:sp>
        <p:nvSpPr>
          <p:cNvPr id="3" name="Content Placeholder 2"/>
          <p:cNvSpPr>
            <a:spLocks noGrp="1"/>
          </p:cNvSpPr>
          <p:nvPr>
            <p:ph idx="1"/>
          </p:nvPr>
        </p:nvSpPr>
        <p:spPr/>
        <p:txBody>
          <a:bodyPr/>
          <a:lstStyle/>
          <a:p>
            <a:r>
              <a:rPr lang="en-US" dirty="0" smtClean="0"/>
              <a:t>All Emails MUST be sent through your Pasadena Villa account</a:t>
            </a:r>
          </a:p>
          <a:p>
            <a:r>
              <a:rPr lang="en-US" dirty="0" smtClean="0"/>
              <a:t>All Emails MUST have a HIPAA signature attached.</a:t>
            </a:r>
          </a:p>
          <a:p>
            <a:r>
              <a:rPr lang="en-US" dirty="0" smtClean="0"/>
              <a:t>ROI must be in place to communicate about the resident.</a:t>
            </a:r>
            <a:endParaRPr lang="en-US" dirty="0" smtClean="0"/>
          </a:p>
          <a:p>
            <a:r>
              <a:rPr lang="en-US" dirty="0" smtClean="0"/>
              <a:t>Policies &amp; Procedures are found in the </a:t>
            </a:r>
            <a:r>
              <a:rPr lang="en-US" i="1" dirty="0" smtClean="0"/>
              <a:t>Information Management </a:t>
            </a:r>
            <a:r>
              <a:rPr lang="en-US" dirty="0" smtClean="0"/>
              <a:t>section of the P&amp;P</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Violations/Complaints</a:t>
            </a:r>
            <a:endParaRPr lang="en-US" dirty="0"/>
          </a:p>
        </p:txBody>
      </p:sp>
      <p:sp>
        <p:nvSpPr>
          <p:cNvPr id="3" name="Content Placeholder 2"/>
          <p:cNvSpPr>
            <a:spLocks noGrp="1"/>
          </p:cNvSpPr>
          <p:nvPr>
            <p:ph idx="1"/>
          </p:nvPr>
        </p:nvSpPr>
        <p:spPr/>
        <p:txBody>
          <a:bodyPr/>
          <a:lstStyle/>
          <a:p>
            <a:pPr>
              <a:buNone/>
            </a:pPr>
            <a:r>
              <a:rPr lang="en-US" dirty="0" smtClean="0"/>
              <a:t>Knowingly obtains or discloses individually identifiable health information:</a:t>
            </a:r>
          </a:p>
          <a:p>
            <a:r>
              <a:rPr lang="en-US" dirty="0" smtClean="0"/>
              <a:t>$50,000 fine and imprisonment for one year.</a:t>
            </a:r>
          </a:p>
          <a:p>
            <a:r>
              <a:rPr lang="en-US" dirty="0" smtClean="0"/>
              <a:t>$100,000 fine and imprisonment for five years.</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Violations/Complaints</a:t>
            </a:r>
            <a:endParaRPr lang="en-US" dirty="0"/>
          </a:p>
        </p:txBody>
      </p:sp>
      <p:sp>
        <p:nvSpPr>
          <p:cNvPr id="3" name="Content Placeholder 2"/>
          <p:cNvSpPr>
            <a:spLocks noGrp="1"/>
          </p:cNvSpPr>
          <p:nvPr>
            <p:ph idx="1"/>
          </p:nvPr>
        </p:nvSpPr>
        <p:spPr/>
        <p:txBody>
          <a:bodyPr/>
          <a:lstStyle/>
          <a:p>
            <a:pPr algn="ctr">
              <a:buNone/>
            </a:pPr>
            <a:r>
              <a:rPr lang="en-US" b="1" dirty="0" smtClean="0"/>
              <a:t>THE BIGGIE!</a:t>
            </a:r>
          </a:p>
          <a:p>
            <a:pPr>
              <a:buFont typeface="Wingdings" pitchFamily="2" charset="2"/>
              <a:buChar char="v"/>
            </a:pPr>
            <a:r>
              <a:rPr lang="en-US" dirty="0" smtClean="0"/>
              <a:t>For obtaining or disclosing individually identifiable health information with the intent to sell, transfer or use the information for commercial advantage, personal gain, or malicious harm. (Identify theft)</a:t>
            </a:r>
          </a:p>
          <a:p>
            <a:pPr>
              <a:buFont typeface="Wingdings" pitchFamily="2" charset="2"/>
              <a:buChar char="v"/>
            </a:pPr>
            <a:r>
              <a:rPr lang="en-US" dirty="0" smtClean="0"/>
              <a:t>A maximum fine of $250,000 and/or up to TEN YEARS imprisonment.</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Violations/Complaints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 </a:t>
            </a:r>
            <a:r>
              <a:rPr lang="en-US" dirty="0" smtClean="0"/>
              <a:t>resident</a:t>
            </a:r>
            <a:r>
              <a:rPr lang="en-US" dirty="0" smtClean="0"/>
              <a:t> </a:t>
            </a:r>
            <a:r>
              <a:rPr lang="en-US" dirty="0" smtClean="0"/>
              <a:t>has the right to submit a complaint if he believes that the health provider has:</a:t>
            </a:r>
          </a:p>
          <a:p>
            <a:r>
              <a:rPr lang="en-US" dirty="0" smtClean="0"/>
              <a:t>Improperly used or disclosed their PHI</a:t>
            </a:r>
          </a:p>
          <a:p>
            <a:r>
              <a:rPr lang="en-US" dirty="0" smtClean="0"/>
              <a:t>Concerns about their HIPAA Privacy policies</a:t>
            </a:r>
          </a:p>
          <a:p>
            <a:r>
              <a:rPr lang="en-US" dirty="0" smtClean="0"/>
              <a:t>Concerns about the provider’s compliance of its privacy policies.</a:t>
            </a:r>
          </a:p>
          <a:p>
            <a:r>
              <a:rPr lang="en-US" dirty="0" smtClean="0"/>
              <a:t>The patient may file the complaint with either of the following:</a:t>
            </a:r>
          </a:p>
          <a:p>
            <a:r>
              <a:rPr lang="en-US" dirty="0" smtClean="0"/>
              <a:t>The Privacy Officer: Heather McMahon</a:t>
            </a:r>
          </a:p>
          <a:p>
            <a:r>
              <a:rPr lang="en-US" dirty="0" smtClean="0"/>
              <a:t>The US Department of Health and Human Services, Office of Civil Rights, </a:t>
            </a:r>
            <a:r>
              <a:rPr lang="en-US" dirty="0" smtClean="0">
                <a:hlinkClick r:id="rId2"/>
              </a:rPr>
              <a:t>www.hhs.gov/ocr/hipaa</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HIPAA—Who?</a:t>
            </a:r>
            <a:endParaRPr lang="en-US" dirty="0"/>
          </a:p>
        </p:txBody>
      </p:sp>
      <p:sp>
        <p:nvSpPr>
          <p:cNvPr id="3" name="Content Placeholder 2"/>
          <p:cNvSpPr>
            <a:spLocks noGrp="1"/>
          </p:cNvSpPr>
          <p:nvPr>
            <p:ph idx="1"/>
          </p:nvPr>
        </p:nvSpPr>
        <p:spPr/>
        <p:txBody>
          <a:bodyPr>
            <a:normAutofit lnSpcReduction="10000"/>
          </a:bodyPr>
          <a:lstStyle/>
          <a:p>
            <a:r>
              <a:rPr lang="en-US" dirty="0" smtClean="0"/>
              <a:t>We are not alone.  The Federal rule covers the following:</a:t>
            </a:r>
          </a:p>
          <a:p>
            <a:pPr>
              <a:buFont typeface="Wingdings" pitchFamily="2" charset="2"/>
              <a:buChar char="v"/>
            </a:pPr>
            <a:r>
              <a:rPr lang="en-US" dirty="0" smtClean="0"/>
              <a:t>Health care provider, health plan</a:t>
            </a:r>
          </a:p>
          <a:p>
            <a:pPr>
              <a:buFont typeface="Wingdings" pitchFamily="2" charset="2"/>
              <a:buChar char="v"/>
            </a:pPr>
            <a:r>
              <a:rPr lang="en-US" dirty="0" smtClean="0"/>
              <a:t>Public health authority</a:t>
            </a:r>
          </a:p>
          <a:p>
            <a:pPr>
              <a:buFont typeface="Wingdings" pitchFamily="2" charset="2"/>
              <a:buChar char="v"/>
            </a:pPr>
            <a:r>
              <a:rPr lang="en-US" dirty="0" smtClean="0"/>
              <a:t>Insurer (life, health, etc)</a:t>
            </a:r>
          </a:p>
          <a:p>
            <a:pPr>
              <a:buFont typeface="Wingdings" pitchFamily="2" charset="2"/>
              <a:buChar char="v"/>
            </a:pPr>
            <a:r>
              <a:rPr lang="en-US" dirty="0" smtClean="0"/>
              <a:t>Schools, universities</a:t>
            </a:r>
          </a:p>
          <a:p>
            <a:pPr>
              <a:buFont typeface="Wingdings" pitchFamily="2" charset="2"/>
              <a:buChar char="v"/>
            </a:pPr>
            <a:r>
              <a:rPr lang="en-US" dirty="0" smtClean="0"/>
              <a:t>Employers</a:t>
            </a:r>
          </a:p>
          <a:p>
            <a:pPr>
              <a:buFont typeface="Wingdings" pitchFamily="2" charset="2"/>
              <a:buChar char="v"/>
            </a:pPr>
            <a:r>
              <a:rPr lang="en-US" dirty="0" smtClean="0"/>
              <a:t>Healthcare clearinghouse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HIPAA—What?</a:t>
            </a:r>
            <a:endParaRPr lang="en-US" dirty="0"/>
          </a:p>
        </p:txBody>
      </p:sp>
      <p:sp>
        <p:nvSpPr>
          <p:cNvPr id="3" name="Content Placeholder 2"/>
          <p:cNvSpPr>
            <a:spLocks noGrp="1"/>
          </p:cNvSpPr>
          <p:nvPr>
            <p:ph idx="1"/>
          </p:nvPr>
        </p:nvSpPr>
        <p:spPr/>
        <p:txBody>
          <a:bodyPr/>
          <a:lstStyle/>
          <a:p>
            <a:r>
              <a:rPr lang="en-US" b="1" dirty="0" smtClean="0"/>
              <a:t>HIPAA</a:t>
            </a:r>
            <a:r>
              <a:rPr lang="en-US" dirty="0" smtClean="0"/>
              <a:t> is the federal Health Insurance Portability and Accountability Act of 1996. The primary goal of the law is to make it easier for people to keep health insurance, protect the confidentiality and security of healthcare information and help the healthcare industry control administrative costs.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HIPAA—What?</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b="1" dirty="0" smtClean="0"/>
              <a:t>HIPAA </a:t>
            </a:r>
            <a:r>
              <a:rPr lang="en-US" dirty="0" smtClean="0"/>
              <a:t>protects an individual’s health information and his/her demographic information. This is called “protected health information” or “PHI”. Information meets the definition of PHI if, even without the patient’s name, if you look at certain information and you can tell who the person is then it is PHI. </a:t>
            </a:r>
          </a:p>
          <a:p>
            <a:pPr>
              <a:buNone/>
            </a:pPr>
            <a:r>
              <a:rPr lang="en-US" dirty="0"/>
              <a:t>T</a:t>
            </a:r>
            <a:r>
              <a:rPr lang="en-US" dirty="0" smtClean="0"/>
              <a:t>he PHI can relate to </a:t>
            </a:r>
            <a:r>
              <a:rPr lang="en-US" i="1" dirty="0" smtClean="0"/>
              <a:t>past, present or future</a:t>
            </a:r>
            <a:r>
              <a:rPr lang="en-US" dirty="0" smtClean="0"/>
              <a:t> physical or mental health of the individual. PHI describes a disease, diagnosis, procedure, prognosis, or condition of the individual and can exist in any medium – files, voice mail, email, fax, or verbal communications.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HIPAA—What?</a:t>
            </a:r>
            <a:endParaRPr lang="en-US" dirty="0"/>
          </a:p>
        </p:txBody>
      </p:sp>
      <p:sp>
        <p:nvSpPr>
          <p:cNvPr id="3" name="Content Placeholder 2"/>
          <p:cNvSpPr>
            <a:spLocks noGrp="1"/>
          </p:cNvSpPr>
          <p:nvPr>
            <p:ph idx="1"/>
          </p:nvPr>
        </p:nvSpPr>
        <p:spPr/>
        <p:txBody>
          <a:bodyPr/>
          <a:lstStyle/>
          <a:p>
            <a:r>
              <a:rPr lang="en-US" dirty="0" smtClean="0"/>
              <a:t>HIPAA provides the framework for the establishment of nationwide security standards and confidentiality of health information.</a:t>
            </a:r>
          </a:p>
          <a:p>
            <a:r>
              <a:rPr lang="en-US" dirty="0" smtClean="0"/>
              <a:t>Under HIPAA we must maintain </a:t>
            </a:r>
            <a:r>
              <a:rPr lang="en-US" i="1" dirty="0" smtClean="0"/>
              <a:t>reasonable and appropriate </a:t>
            </a:r>
            <a:r>
              <a:rPr lang="en-US" dirty="0" smtClean="0"/>
              <a:t>administrative, technical and physical safeguards to ensure the integrity and confidentiality of PHI.</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HIPAA—What?</a:t>
            </a:r>
            <a:endParaRPr lang="en-US" dirty="0"/>
          </a:p>
        </p:txBody>
      </p:sp>
      <p:sp>
        <p:nvSpPr>
          <p:cNvPr id="3" name="Content Placeholder 2"/>
          <p:cNvSpPr>
            <a:spLocks noGrp="1"/>
          </p:cNvSpPr>
          <p:nvPr>
            <p:ph idx="1"/>
          </p:nvPr>
        </p:nvSpPr>
        <p:spPr/>
        <p:txBody>
          <a:bodyPr>
            <a:normAutofit fontScale="55000" lnSpcReduction="20000"/>
          </a:bodyPr>
          <a:lstStyle/>
          <a:p>
            <a:pPr algn="ctr">
              <a:buNone/>
            </a:pPr>
            <a:r>
              <a:rPr lang="en-US" sz="5100" b="1" dirty="0" smtClean="0"/>
              <a:t>HIPAA</a:t>
            </a:r>
            <a:r>
              <a:rPr lang="en-US" sz="5100" dirty="0" smtClean="0"/>
              <a:t> defines information as protected health information if it contains the following information about the patient, the patient’s household members, or the patient’s employers</a:t>
            </a:r>
            <a:r>
              <a:rPr lang="en-US" dirty="0" smtClean="0"/>
              <a:t>:</a:t>
            </a:r>
          </a:p>
          <a:p>
            <a:r>
              <a:rPr lang="en-US" dirty="0" smtClean="0"/>
              <a:t>Names</a:t>
            </a:r>
          </a:p>
          <a:p>
            <a:r>
              <a:rPr lang="en-US" dirty="0" smtClean="0"/>
              <a:t>Dates relating to a patient , i.e. birthdates, dates of medical treatment, admission and discharge dates, and dates of death</a:t>
            </a:r>
          </a:p>
          <a:p>
            <a:r>
              <a:rPr lang="en-US" dirty="0" smtClean="0"/>
              <a:t>Telephone numbers, addresses (including city, county, or zip code) fax numbers and other contact information</a:t>
            </a:r>
          </a:p>
          <a:p>
            <a:r>
              <a:rPr lang="en-US" dirty="0" smtClean="0"/>
              <a:t>Social Security numbers</a:t>
            </a:r>
          </a:p>
          <a:p>
            <a:r>
              <a:rPr lang="en-US" dirty="0" smtClean="0"/>
              <a:t>Medical records numbers</a:t>
            </a:r>
          </a:p>
          <a:p>
            <a:r>
              <a:rPr lang="en-US" dirty="0" smtClean="0"/>
              <a:t>Photographs</a:t>
            </a:r>
          </a:p>
          <a:p>
            <a:r>
              <a:rPr lang="en-US" dirty="0" smtClean="0"/>
              <a:t>Finger and voice prints</a:t>
            </a:r>
          </a:p>
          <a:p>
            <a:r>
              <a:rPr lang="en-US" dirty="0" smtClean="0"/>
              <a:t>Any other unique identifying number</a:t>
            </a:r>
          </a:p>
          <a:p>
            <a:pPr>
              <a:buNone/>
            </a:pPr>
            <a:r>
              <a:rPr lang="en-US" dirty="0" smtClean="0"/>
              <a:t>*Information included in this rule may be written, recorded or oral</a:t>
            </a:r>
            <a:endParaRPr lang="en-US" sz="5800"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HIPAA—What?</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v"/>
            </a:pPr>
            <a:r>
              <a:rPr lang="en-US" dirty="0" smtClean="0"/>
              <a:t>The PHI can relate to </a:t>
            </a:r>
            <a:r>
              <a:rPr lang="en-US" i="1" dirty="0" smtClean="0"/>
              <a:t>past, present or future</a:t>
            </a:r>
            <a:r>
              <a:rPr lang="en-US" dirty="0" smtClean="0"/>
              <a:t> physical or mental health of the individual. </a:t>
            </a:r>
          </a:p>
          <a:p>
            <a:pPr>
              <a:buFont typeface="Wingdings" pitchFamily="2" charset="2"/>
              <a:buChar char="v"/>
            </a:pPr>
            <a:r>
              <a:rPr lang="en-US" dirty="0" smtClean="0"/>
              <a:t>PHI describes a disease, diagnosis, procedure, prognosis, or condition of the individual and can exist in any medium – files, voice mail, email, fax, or verbal communications.</a:t>
            </a:r>
          </a:p>
          <a:p>
            <a:pPr>
              <a:buFont typeface="Wingdings" pitchFamily="2" charset="2"/>
              <a:buChar char="v"/>
            </a:pPr>
            <a:endParaRPr lang="en-US" dirty="0" smtClean="0"/>
          </a:p>
          <a:p>
            <a:pPr>
              <a:buNone/>
            </a:pPr>
            <a:r>
              <a:rPr lang="en-US" dirty="0" smtClean="0"/>
              <a:t>HIPAA provides the framework for the establishment of nationwide security standards and confidentiality of health information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a:t>
            </a:r>
            <a:r>
              <a:rPr lang="en-US" smtClean="0"/>
              <a:t>of Florida</a:t>
            </a:r>
            <a:endParaRPr lang="en-US" dirty="0"/>
          </a:p>
        </p:txBody>
      </p:sp>
      <p:sp>
        <p:nvSpPr>
          <p:cNvPr id="3" name="Content Placeholder 2"/>
          <p:cNvSpPr>
            <a:spLocks noGrp="1"/>
          </p:cNvSpPr>
          <p:nvPr>
            <p:ph idx="1"/>
          </p:nvPr>
        </p:nvSpPr>
        <p:spPr/>
        <p:txBody>
          <a:bodyPr/>
          <a:lstStyle/>
          <a:p>
            <a:r>
              <a:rPr lang="en-US" dirty="0" smtClean="0"/>
              <a:t>Florida Statute 397 prohibits disclosure or use of patient records (any information that is written or not) unless permitted by the patient or regulation.</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TotalTime>
  <Words>1625</Words>
  <Application>Microsoft Office PowerPoint</Application>
  <PresentationFormat>On-screen Show (4:3)</PresentationFormat>
  <Paragraphs>127</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Pasadena Villa Network of Services</vt:lpstr>
      <vt:lpstr>HIPAA –Who?</vt:lpstr>
      <vt:lpstr>HIPAA—Who?</vt:lpstr>
      <vt:lpstr>HIPAA—What?</vt:lpstr>
      <vt:lpstr>HIPAA—What?</vt:lpstr>
      <vt:lpstr>HIPAA—What?</vt:lpstr>
      <vt:lpstr>HIPAA—What?</vt:lpstr>
      <vt:lpstr>HIPAA—What?</vt:lpstr>
      <vt:lpstr>State of Florida</vt:lpstr>
      <vt:lpstr>HIPAA—What?</vt:lpstr>
      <vt:lpstr>Electronic Records</vt:lpstr>
      <vt:lpstr>Electronic Records</vt:lpstr>
      <vt:lpstr>HIPAA &amp; YOU</vt:lpstr>
      <vt:lpstr>HIPAA &amp; the Resident</vt:lpstr>
      <vt:lpstr>HIPAA &amp; the Resident</vt:lpstr>
      <vt:lpstr>Right to Inspect</vt:lpstr>
      <vt:lpstr>Authorization to Release Information</vt:lpstr>
      <vt:lpstr>ROI Requirements</vt:lpstr>
      <vt:lpstr>Request to Amend</vt:lpstr>
      <vt:lpstr>Request to Amend</vt:lpstr>
      <vt:lpstr>Log of Disclosure</vt:lpstr>
      <vt:lpstr>Log of Disclosure</vt:lpstr>
      <vt:lpstr>Minimum Necessary </vt:lpstr>
      <vt:lpstr>HIPAA &amp; Security</vt:lpstr>
      <vt:lpstr>HIPAA &amp; Security</vt:lpstr>
      <vt:lpstr>HIPAA &amp; Security</vt:lpstr>
      <vt:lpstr>Violations/Complaints</vt:lpstr>
      <vt:lpstr>Violations/Complaints</vt:lpstr>
      <vt:lpstr>Violations/Complaints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Pasadena Villa Network of Services</dc:title>
  <dc:creator>Heather McMahon</dc:creator>
  <cp:lastModifiedBy>Heather McMahon</cp:lastModifiedBy>
  <cp:revision>30</cp:revision>
  <dcterms:created xsi:type="dcterms:W3CDTF">2011-09-29T15:28:58Z</dcterms:created>
  <dcterms:modified xsi:type="dcterms:W3CDTF">2011-10-04T20:20:13Z</dcterms:modified>
</cp:coreProperties>
</file>